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9" r:id="rId3"/>
    <p:sldId id="300" r:id="rId4"/>
    <p:sldId id="311" r:id="rId5"/>
    <p:sldId id="333" r:id="rId6"/>
    <p:sldId id="313" r:id="rId7"/>
    <p:sldId id="334" r:id="rId8"/>
    <p:sldId id="273" r:id="rId9"/>
    <p:sldId id="314" r:id="rId10"/>
    <p:sldId id="320" r:id="rId11"/>
    <p:sldId id="335" r:id="rId12"/>
    <p:sldId id="336" r:id="rId13"/>
    <p:sldId id="317" r:id="rId14"/>
    <p:sldId id="337" r:id="rId15"/>
    <p:sldId id="338" r:id="rId16"/>
    <p:sldId id="339" r:id="rId17"/>
    <p:sldId id="285" r:id="rId18"/>
    <p:sldId id="32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2C1C6"/>
    <a:srgbClr val="AACDC8"/>
    <a:srgbClr val="B0C5CE"/>
    <a:srgbClr val="A0B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5" autoAdjust="0"/>
    <p:restoredTop sz="95248" autoAdjust="0"/>
  </p:normalViewPr>
  <p:slideViewPr>
    <p:cSldViewPr>
      <p:cViewPr varScale="1">
        <p:scale>
          <a:sx n="51" d="100"/>
          <a:sy n="51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F0118-4EAE-5D47-86F0-8FCF2CCA66BE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7B82F-ACA9-DD49-BEB3-CE7FD42AAD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0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IGE: </a:t>
            </a:r>
            <a:r>
              <a:rPr lang="en-US" b="0" dirty="0" smtClean="0"/>
              <a:t>Early e</a:t>
            </a:r>
            <a:r>
              <a:rPr lang="en-US" baseline="0" dirty="0" smtClean="0"/>
              <a:t>stimates biased by measurement error.  True estimates around .4-.6, found pretty much worldwide. IGE likely higher in developing world (Salon 2011)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6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6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2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1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9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2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2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4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7385-C1D5-4598-97AF-B04CDE7172EE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3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7" name="Picture 3" descr="C:\Users\IGERT\Desktop\bott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54" y="4619468"/>
            <a:ext cx="8825984" cy="204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b="1" dirty="0" smtClean="0"/>
              <a:t>Decomposing Intergenerational Income Elasticity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743200"/>
            <a:ext cx="8077200" cy="1066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gender-differentiated contribution of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capital transmission in rural Philippines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1184" y="5105400"/>
            <a:ext cx="88392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Leah Bevis &amp; Christopher B. Barrett, Cornell University</a:t>
            </a:r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Econometric Society Australasian Meetings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Sydney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July </a:t>
            </a:r>
            <a:r>
              <a:rPr lang="en-US" sz="2800" b="1" dirty="0" smtClean="0">
                <a:solidFill>
                  <a:schemeClr val="bg1"/>
                </a:solidFill>
              </a:rPr>
              <a:t>2013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ornell_logo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1950" y="3810000"/>
            <a:ext cx="1085850" cy="108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Naïve IGE Estimates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818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8617" y="2192406"/>
            <a:ext cx="10263617" cy="451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Once control for permanent income and life cycle effects, IGE much higher than w/o controls and higher than OECD countries. No stat. sig. difference b/n daughters/sons, migrants/non-migrants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12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Capital Transmission Pathways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108266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Key results:</a:t>
            </a:r>
          </a:p>
          <a:p>
            <a:r>
              <a:rPr lang="en-US" sz="2400" dirty="0" smtClean="0"/>
              <a:t>- Liquidity effects limited. Parental income exerts a significant positive effect only on education (esp. sons’).</a:t>
            </a:r>
          </a:p>
          <a:p>
            <a:endParaRPr lang="en-US" sz="2400" dirty="0" smtClean="0"/>
          </a:p>
          <a:p>
            <a:r>
              <a:rPr lang="en-US" sz="2400" dirty="0" smtClean="0"/>
              <a:t>- Direct intergenerational capital transmission significant.  Esp. true for mothers’ human capital on both sons and daughters: children’s education and height, and their spouse’s education. </a:t>
            </a:r>
          </a:p>
          <a:p>
            <a:endParaRPr lang="en-US" sz="2400" dirty="0" smtClean="0"/>
          </a:p>
          <a:p>
            <a:r>
              <a:rPr lang="en-US" sz="2400" dirty="0" smtClean="0"/>
              <a:t>- Landholdings also pass from parents to children, 4x more </a:t>
            </a:r>
          </a:p>
          <a:p>
            <a:r>
              <a:rPr lang="en-US" sz="2400" dirty="0" smtClean="0"/>
              <a:t>strongly for sons than for daughters. But sharp movement out of agriculture 1984-2004</a:t>
            </a:r>
          </a:p>
          <a:p>
            <a:endParaRPr lang="en-US" sz="2400" dirty="0"/>
          </a:p>
          <a:p>
            <a:r>
              <a:rPr lang="en-US" sz="2400" dirty="0" smtClean="0"/>
              <a:t>- Mother’s education negatively related to daughters’ height, seemingly through effect on maternal labor supply and thus on child feeding practices.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742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92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4" y="1014082"/>
            <a:ext cx="7315200" cy="5691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4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Capital Transmission Pathways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818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10/17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Income Transmission Pathways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- Naïve IGE estimates statistically insignificantly different between daughters and sons (0.43-0.53).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- But once we control for capital transmission, very different pathways appear by child gender.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- In both cases, landholdings and spouse education strongly affect children’s adult income – and is each strongly associated with parent land and maternal education, respectively. But the estimated marginal effects of landholdings (spouse education) are far higher for daughters (sons).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- For daughters, IGE runs primarily through intergenerational productivity correlation, while for sons no such effect exists.</a:t>
            </a:r>
          </a:p>
        </p:txBody>
      </p:sp>
    </p:spTree>
    <p:extLst>
      <p:ext uri="{BB962C8B-B14F-4D97-AF65-F5344CB8AC3E}">
        <p14:creationId xmlns:p14="http://schemas.microsoft.com/office/powerpoint/2010/main" val="330775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10/17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Daughters’ Income Transmission Pathways</a:t>
            </a:r>
            <a:endParaRPr lang="en-US" sz="3600" b="1" dirty="0"/>
          </a:p>
        </p:txBody>
      </p:sp>
      <p:pic>
        <p:nvPicPr>
          <p:cNvPr id="1812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34535"/>
            <a:ext cx="8080317" cy="548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1536174"/>
            <a:ext cx="342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Very strong </a:t>
            </a:r>
            <a:r>
              <a:rPr lang="en-US" sz="2400" dirty="0" err="1" smtClean="0"/>
              <a:t>intergen-erational</a:t>
            </a:r>
            <a:r>
              <a:rPr lang="en-US" sz="2400" dirty="0" smtClean="0"/>
              <a:t> productivity transmission effect.</a:t>
            </a:r>
          </a:p>
          <a:p>
            <a:endParaRPr lang="en-US" sz="2400" dirty="0"/>
          </a:p>
          <a:p>
            <a:r>
              <a:rPr lang="en-US" sz="2400" dirty="0" smtClean="0"/>
              <a:t>Daughters’ landholdings and spouse education also play a big role.</a:t>
            </a:r>
          </a:p>
          <a:p>
            <a:endParaRPr lang="en-US" sz="2400" dirty="0"/>
          </a:p>
          <a:p>
            <a:r>
              <a:rPr lang="en-US" sz="2400" dirty="0" smtClean="0"/>
              <a:t>Some residual effect of maternal human capital.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778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10/17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Sons’ Income Transmission Pathways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36174"/>
            <a:ext cx="342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By contrast, no </a:t>
            </a:r>
            <a:r>
              <a:rPr lang="en-US" sz="2400" dirty="0" err="1" smtClean="0"/>
              <a:t>intergen-erational</a:t>
            </a:r>
            <a:r>
              <a:rPr lang="en-US" sz="2400" dirty="0" smtClean="0"/>
              <a:t> productivity transmission effect.</a:t>
            </a:r>
          </a:p>
          <a:p>
            <a:endParaRPr lang="en-US" sz="2400" dirty="0"/>
          </a:p>
          <a:p>
            <a:r>
              <a:rPr lang="en-US" sz="2400" dirty="0" smtClean="0"/>
              <a:t>Sons’ landholdings and spouse education also play a big role.</a:t>
            </a:r>
          </a:p>
          <a:p>
            <a:endParaRPr lang="en-US" sz="2400" dirty="0"/>
          </a:p>
          <a:p>
            <a:r>
              <a:rPr lang="en-US" sz="2400" dirty="0" smtClean="0"/>
              <a:t>Some residual (negative?) effect of parental human capital.</a:t>
            </a:r>
            <a:endParaRPr lang="en-US" sz="2400" dirty="0"/>
          </a:p>
        </p:txBody>
      </p:sp>
      <p:pic>
        <p:nvPicPr>
          <p:cNvPr id="1822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05935"/>
            <a:ext cx="8416997" cy="571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25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IGE is high (~0.5) in rural Philippines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But there are sharp gender differences in the pathways behind these IGE estimates.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For sons, IGE operates through land and spouse education capital transmission, with some residual (negative!?) association with parental human capital.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For daughters, IGE also operates through land and spouse education capital transmission, but with some residual association with maternal human capital and very strong intergenerational productivity transmission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While parent income does not affect most child capital levels, which are driven primarily by parent capital stocks, son &amp; son-in-law education are normal goods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11/17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2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Marriage markets and land inheritance are therefore crucial institutions limiting equality of opportunity, especially for women.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Patterns also differ for migrants and non-migrants (not shown due to time), with migrants children’s incomes driven by education, while pathway is landholdings and productivity for non-migrants, potentially signaling the important role of social networks. 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Mothers’ human capital is important and transmits relatively equally to sons and daughters. Fathers’ human capital much less important and rarely equal to both sons and daughters.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11/17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2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Thank you for your time,</a:t>
            </a:r>
            <a:br>
              <a:rPr lang="en-US" b="1" dirty="0" smtClean="0"/>
            </a:br>
            <a:r>
              <a:rPr lang="en-US" b="1" dirty="0" smtClean="0"/>
              <a:t>attention and comments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39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149334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3000" dirty="0" smtClean="0"/>
              <a:t>Equality of socio-economic opportunity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Often </a:t>
            </a:r>
            <a:r>
              <a:rPr lang="en-US" sz="2300" dirty="0" err="1" smtClean="0"/>
              <a:t>proxied</a:t>
            </a:r>
            <a:r>
              <a:rPr lang="en-US" sz="2300" dirty="0" smtClean="0"/>
              <a:t> by intergenerational income elasticity (IGE) estimates:</a:t>
            </a:r>
          </a:p>
          <a:p>
            <a:pPr lvl="2">
              <a:buNone/>
            </a:pPr>
            <a:endParaRPr lang="en-US" sz="3243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3000" dirty="0" smtClean="0"/>
              <a:t>Multiple possible pathways behind IGE and the pathways matter to policy design: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Intergenerational transmission of education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/>
              <a:t>Intergenerational transmission of </a:t>
            </a:r>
            <a:r>
              <a:rPr lang="en-US" sz="2300" dirty="0" smtClean="0"/>
              <a:t>health</a:t>
            </a: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Intergenerational land transfers </a:t>
            </a:r>
            <a:endParaRPr lang="en-US" sz="1500" dirty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err="1" smtClean="0"/>
              <a:t>Assortative</a:t>
            </a:r>
            <a:r>
              <a:rPr lang="en-US" sz="2300" dirty="0" smtClean="0"/>
              <a:t> marriage</a:t>
            </a: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Migration</a:t>
            </a: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400" dirty="0" smtClean="0"/>
              <a:t>Productivity due to correlated </a:t>
            </a:r>
            <a:r>
              <a:rPr lang="en-US" sz="2400" dirty="0" err="1" smtClean="0"/>
              <a:t>unobservables</a:t>
            </a:r>
            <a:endParaRPr lang="en-US" sz="2400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3000" dirty="0" smtClean="0"/>
              <a:t>Yet there has been very limited exploration of multiple possible pathways, esp. in developing countries</a:t>
            </a: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endParaRPr lang="en-US" sz="2486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endParaRPr lang="en-US" sz="2486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301764"/>
              </p:ext>
            </p:extLst>
          </p:nvPr>
        </p:nvGraphicFramePr>
        <p:xfrm>
          <a:off x="2795588" y="2133600"/>
          <a:ext cx="220821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22" name="Equation" r:id="rId4" imgW="1130040" imgH="241200" progId="Equation.3">
                  <p:embed/>
                </p:oleObj>
              </mc:Choice>
              <mc:Fallback>
                <p:oleObj name="Equation" r:id="rId4" imgW="11300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2133600"/>
                        <a:ext cx="2208212" cy="471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How high is IGE/socio-economic mobility in rural Philippines?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Which pathways account for estimated IGE? 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Do these pathways vary by child or parent gender?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Does migration affect capital transmission or income transmission?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Core </a:t>
            </a:r>
            <a:r>
              <a:rPr lang="en-US" b="1" dirty="0"/>
              <a:t>q</a:t>
            </a:r>
            <a:r>
              <a:rPr lang="en-US" b="1" dirty="0" smtClean="0"/>
              <a:t>uestions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3/17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Conceptual Model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3459" y="1225689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Per Becker-Tomes model, child adult income results from parental investment in </a:t>
            </a:r>
            <a:r>
              <a:rPr lang="en-US" sz="2400" b="1" dirty="0"/>
              <a:t>child </a:t>
            </a:r>
            <a:r>
              <a:rPr lang="en-US" sz="2400" b="1" dirty="0" smtClean="0"/>
              <a:t>capital stocks and productivity.</a:t>
            </a:r>
          </a:p>
          <a:p>
            <a:endParaRPr lang="en-US" sz="2400" dirty="0"/>
          </a:p>
          <a:p>
            <a:r>
              <a:rPr lang="en-US" sz="2400" b="1" dirty="0" smtClean="0"/>
              <a:t>Parental capital stocks may affect child capital stocks in 3 ways:</a:t>
            </a:r>
          </a:p>
          <a:p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PC directly transmits to child capital (e.g., health, land)</a:t>
            </a:r>
          </a:p>
          <a:p>
            <a:pPr marL="457200" indent="-457200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PC affects parental income, which constrains investment in child capital (e.g., education) given borrowing constraints</a:t>
            </a:r>
          </a:p>
          <a:p>
            <a:pPr marL="457200" indent="-457200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PC affects parental preferences and expectations, which affect investment in child capital (e.g., marriage, education)</a:t>
            </a:r>
          </a:p>
          <a:p>
            <a:endParaRPr lang="en-US" sz="2400" dirty="0"/>
          </a:p>
          <a:p>
            <a:r>
              <a:rPr lang="en-US" sz="2400" b="1" dirty="0" smtClean="0"/>
              <a:t>Also may be intergenerational productivity correlation due to genetics, natural/social environment, unobserved skills, etc.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70838" y="3276600"/>
            <a:ext cx="8570860" cy="2628899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8340" y="1575138"/>
            <a:ext cx="8570860" cy="1510962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62000" y="5486400"/>
            <a:ext cx="16764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Parent Land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667000" y="5486400"/>
            <a:ext cx="1676400" cy="838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Education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5486400"/>
            <a:ext cx="1981200" cy="838200"/>
          </a:xfrm>
          <a:prstGeom prst="ellipse">
            <a:avLst/>
          </a:prstGeom>
          <a:pattFill prst="ltDn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Productivity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781800" y="5486400"/>
            <a:ext cx="1676400" cy="838200"/>
          </a:xfrm>
          <a:prstGeom prst="ellipse">
            <a:avLst/>
          </a:prstGeom>
          <a:solidFill>
            <a:srgbClr val="AACDC8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Health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0" y="3962400"/>
            <a:ext cx="1295400" cy="1219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Income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57200" y="2667000"/>
            <a:ext cx="16764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Land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209799" y="2743200"/>
            <a:ext cx="2133601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/Spouse  </a:t>
            </a:r>
            <a:r>
              <a:rPr lang="en-US" dirty="0" smtClean="0">
                <a:solidFill>
                  <a:srgbClr val="000000"/>
                </a:solidFill>
              </a:rPr>
              <a:t>Education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105400" y="2667000"/>
            <a:ext cx="1905000" cy="838200"/>
          </a:xfrm>
          <a:prstGeom prst="ellipse">
            <a:avLst/>
          </a:prstGeom>
          <a:pattFill prst="ltDn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</a:t>
            </a:r>
            <a:r>
              <a:rPr lang="en-US" dirty="0" smtClean="0">
                <a:solidFill>
                  <a:srgbClr val="000000"/>
                </a:solidFill>
              </a:rPr>
              <a:t>Productivity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086600" y="2667000"/>
            <a:ext cx="1676400" cy="838200"/>
          </a:xfrm>
          <a:prstGeom prst="ellipse">
            <a:avLst/>
          </a:prstGeom>
          <a:solidFill>
            <a:srgbClr val="AACDC8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Child Health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429000" y="1371600"/>
            <a:ext cx="2209800" cy="838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</a:t>
            </a:r>
            <a:r>
              <a:rPr lang="en-US" dirty="0" smtClean="0">
                <a:solidFill>
                  <a:srgbClr val="000000"/>
                </a:solidFill>
              </a:rPr>
              <a:t>Income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286000" y="4648200"/>
            <a:ext cx="1371600" cy="9144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3739379" y="5149871"/>
            <a:ext cx="330953" cy="18970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V="1">
            <a:off x="4768873" y="5226073"/>
            <a:ext cx="407148" cy="11350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5181602" y="4724400"/>
            <a:ext cx="1676399" cy="838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3241622" y="3581400"/>
            <a:ext cx="34977" cy="18288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0800000">
            <a:off x="2133600" y="3581400"/>
            <a:ext cx="1600200" cy="7620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 flipH="1" flipV="1">
            <a:off x="4768078" y="3766322"/>
            <a:ext cx="407153" cy="18970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1546486" y="3733800"/>
            <a:ext cx="206114" cy="165735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5638800" y="3810001"/>
            <a:ext cx="152400" cy="1581149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7620000" y="3733800"/>
            <a:ext cx="152400" cy="165735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6200000" flipV="1">
            <a:off x="3733800" y="3810001"/>
            <a:ext cx="304800" cy="15239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181600" y="3505200"/>
            <a:ext cx="1676400" cy="9144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1752600" y="1752600"/>
            <a:ext cx="1600200" cy="838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3429000" y="22098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6200000" flipV="1">
            <a:off x="5181600" y="2286001"/>
            <a:ext cx="304800" cy="30480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>
            <a:off x="5791200" y="1828800"/>
            <a:ext cx="1524000" cy="83820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1981200" y="1981200"/>
            <a:ext cx="1371600" cy="6858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3657600" y="2286001"/>
            <a:ext cx="381002" cy="45719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16200000" flipV="1">
            <a:off x="4953000" y="2286001"/>
            <a:ext cx="304800" cy="3048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10800000">
            <a:off x="5715004" y="1981200"/>
            <a:ext cx="1371597" cy="7620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Conceptual Model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457700" y="2362200"/>
            <a:ext cx="0" cy="1447801"/>
          </a:xfrm>
          <a:prstGeom prst="straightConnector1">
            <a:avLst/>
          </a:prstGeom>
          <a:ln w="635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385" y="984726"/>
            <a:ext cx="8529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Naïve regression </a:t>
            </a:r>
            <a:r>
              <a:rPr lang="en-US" sz="2000" dirty="0" smtClean="0"/>
              <a:t>vs. </a:t>
            </a:r>
            <a:r>
              <a:rPr lang="en-US" sz="2000" b="1" dirty="0" smtClean="0"/>
              <a:t>pathway decomposition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90890" y="3987968"/>
            <a:ext cx="1712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Capital transmission pathways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68340" y="1575138"/>
            <a:ext cx="1712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Income transmission pathways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711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1777"/>
            <a:ext cx="8382000" cy="5638800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r>
              <a:rPr lang="en-US" sz="2500" dirty="0" smtClean="0"/>
              <a:t>Estimate naïve IGE, w/ and w/o correction for measurement error in and transitory shocks to parent income (instrument w/initial period parent expenditure). Strategy resolves downward bias due to using short-term income.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 smtClean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r>
              <a:rPr lang="en-US" sz="2500" dirty="0" smtClean="0"/>
              <a:t>Estimate intergenerational capital transmission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 smtClean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 smtClean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n-US" sz="2500" dirty="0" smtClean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2500" dirty="0" smtClean="0"/>
              <a:t>where E=education, H=health, L=land, S=spouse education, X=other covariates, </a:t>
            </a:r>
            <a:r>
              <a:rPr lang="en-US" sz="2500" dirty="0" err="1" smtClean="0"/>
              <a:t>ij</a:t>
            </a:r>
            <a:r>
              <a:rPr lang="en-US" sz="2500" dirty="0" smtClean="0"/>
              <a:t> is child, j is parent. Estimate using 3SLS.</a:t>
            </a:r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endParaRPr lang="en-US" sz="25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389610"/>
              </p:ext>
            </p:extLst>
          </p:nvPr>
        </p:nvGraphicFramePr>
        <p:xfrm>
          <a:off x="1600200" y="4876800"/>
          <a:ext cx="54451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25" name="Equation" r:id="rId3" imgW="2819160" imgH="253800" progId="Equation.3">
                  <p:embed/>
                </p:oleObj>
              </mc:Choice>
              <mc:Fallback>
                <p:oleObj name="Equation" r:id="rId3" imgW="281916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76800"/>
                        <a:ext cx="54451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295171"/>
              </p:ext>
            </p:extLst>
          </p:nvPr>
        </p:nvGraphicFramePr>
        <p:xfrm>
          <a:off x="1660525" y="5334000"/>
          <a:ext cx="544036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26" name="Equation" r:id="rId5" imgW="2819160" imgH="253800" progId="Equation.3">
                  <p:embed/>
                </p:oleObj>
              </mc:Choice>
              <mc:Fallback>
                <p:oleObj name="Equation" r:id="rId5" imgW="281916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5334000"/>
                        <a:ext cx="544036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109351"/>
              </p:ext>
            </p:extLst>
          </p:nvPr>
        </p:nvGraphicFramePr>
        <p:xfrm>
          <a:off x="1600200" y="4419600"/>
          <a:ext cx="58134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27" name="Equation" r:id="rId7" imgW="3009600" imgH="253800" progId="Equation.3">
                  <p:embed/>
                </p:oleObj>
              </mc:Choice>
              <mc:Fallback>
                <p:oleObj name="Equation" r:id="rId7" imgW="300960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19600"/>
                        <a:ext cx="58134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525396"/>
              </p:ext>
            </p:extLst>
          </p:nvPr>
        </p:nvGraphicFramePr>
        <p:xfrm>
          <a:off x="1600200" y="3962400"/>
          <a:ext cx="56165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28" name="Equation" r:id="rId9" imgW="2908080" imgH="253800" progId="Equation.3">
                  <p:embed/>
                </p:oleObj>
              </mc:Choice>
              <mc:Fallback>
                <p:oleObj name="Equation" r:id="rId9" imgW="290808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62400"/>
                        <a:ext cx="56165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7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Estimation Strategy</a:t>
            </a:r>
            <a:endParaRPr lang="en-US" b="1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290155"/>
              </p:ext>
            </p:extLst>
          </p:nvPr>
        </p:nvGraphicFramePr>
        <p:xfrm>
          <a:off x="3098800" y="2667000"/>
          <a:ext cx="22098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29" name="Equation" r:id="rId11" imgW="1130040" imgH="241200" progId="Equation.3">
                  <p:embed/>
                </p:oleObj>
              </mc:Choice>
              <mc:Fallback>
                <p:oleObj name="Equation" r:id="rId11" imgW="113004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2667000"/>
                        <a:ext cx="22098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30868"/>
            <a:ext cx="8534400" cy="5474732"/>
          </a:xfrm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2500" dirty="0"/>
              <a:t>3</a:t>
            </a:r>
            <a:r>
              <a:rPr lang="en-US" sz="2500" dirty="0" smtClean="0"/>
              <a:t>) Estimate IGE via OLS-IV using different specifications to isolate pathways of transmission: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i)</a:t>
            </a:r>
          </a:p>
          <a:p>
            <a:pPr marL="0" indent="0">
              <a:buNone/>
            </a:pPr>
            <a:r>
              <a:rPr lang="en-US" sz="2500" dirty="0" smtClean="0"/>
              <a:t>Here 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cs typeface="Times New Roman" pitchFamily="18" charset="0"/>
              </a:rPr>
              <a:t>captures productivity transmission independent of child capital accumulation. 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5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cs typeface="Times New Roman" pitchFamily="18" charset="0"/>
              </a:rPr>
              <a:t>estimates are returns to child capital.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ii)</a:t>
            </a:r>
          </a:p>
          <a:p>
            <a:pPr marL="0" indent="0">
              <a:buNone/>
            </a:pPr>
            <a:r>
              <a:rPr lang="en-US" sz="2500" dirty="0" smtClean="0"/>
              <a:t>where 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μ </a:t>
            </a:r>
            <a:r>
              <a:rPr lang="en-US" sz="2500" dirty="0" smtClean="0"/>
              <a:t>captures both direct productivity and indirect liquidity effects of parental income. 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λ </a:t>
            </a:r>
            <a:r>
              <a:rPr lang="en-US" sz="2500" dirty="0" smtClean="0">
                <a:cs typeface="Times New Roman" pitchFamily="18" charset="0"/>
              </a:rPr>
              <a:t>are </a:t>
            </a:r>
            <a:r>
              <a:rPr lang="en-US" sz="2500" dirty="0">
                <a:cs typeface="Times New Roman" pitchFamily="18" charset="0"/>
              </a:rPr>
              <a:t>returns to </a:t>
            </a:r>
            <a:r>
              <a:rPr lang="en-US" sz="2500" dirty="0" smtClean="0">
                <a:cs typeface="Times New Roman" pitchFamily="18" charset="0"/>
              </a:rPr>
              <a:t>parent </a:t>
            </a:r>
            <a:r>
              <a:rPr lang="en-US" sz="2500" dirty="0">
                <a:cs typeface="Times New Roman" pitchFamily="18" charset="0"/>
              </a:rPr>
              <a:t>capital.</a:t>
            </a:r>
          </a:p>
          <a:p>
            <a:pPr marL="0" indent="0">
              <a:buNone/>
            </a:pPr>
            <a:r>
              <a:rPr lang="en-US" sz="2500" dirty="0" smtClean="0"/>
              <a:t>iii)</a:t>
            </a:r>
          </a:p>
          <a:p>
            <a:pPr marL="0" indent="0">
              <a:buNone/>
            </a:pPr>
            <a:r>
              <a:rPr lang="en-US" sz="2500" dirty="0" smtClean="0"/>
              <a:t>allows testing of the exclusionary restriction (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500" i="1" baseline="30000" dirty="0" smtClean="0">
                <a:latin typeface="Times New Roman" pitchFamily="18" charset="0"/>
                <a:cs typeface="Times New Roman" pitchFamily="18" charset="0"/>
              </a:rPr>
              <a:t>p2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/>
              <a:t>= 0) that parental capital has no direct effect beyond that on child capital accumulation and productivity transmission. </a:t>
            </a:r>
          </a:p>
          <a:p>
            <a:pPr>
              <a:buNone/>
            </a:pPr>
            <a:endParaRPr lang="en-US" sz="25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484304"/>
              </p:ext>
            </p:extLst>
          </p:nvPr>
        </p:nvGraphicFramePr>
        <p:xfrm>
          <a:off x="1143000" y="2057400"/>
          <a:ext cx="5715000" cy="488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2" name="Equation" r:id="rId3" imgW="2882880" imgH="253800" progId="Equation.3">
                  <p:embed/>
                </p:oleObj>
              </mc:Choice>
              <mc:Fallback>
                <p:oleObj name="Equation" r:id="rId3" imgW="2882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5715000" cy="488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507583"/>
              </p:ext>
            </p:extLst>
          </p:nvPr>
        </p:nvGraphicFramePr>
        <p:xfrm>
          <a:off x="1066800" y="3276600"/>
          <a:ext cx="5630863" cy="479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3" name="Equation" r:id="rId5" imgW="2895480" imgH="253800" progId="Equation.3">
                  <p:embed/>
                </p:oleObj>
              </mc:Choice>
              <mc:Fallback>
                <p:oleObj name="Equation" r:id="rId5" imgW="2895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76600"/>
                        <a:ext cx="5630863" cy="479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17706"/>
              </p:ext>
            </p:extLst>
          </p:nvPr>
        </p:nvGraphicFramePr>
        <p:xfrm>
          <a:off x="838200" y="4648200"/>
          <a:ext cx="80311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4" name="Equation" r:id="rId7" imgW="4457520" imgH="253800" progId="Equation.3">
                  <p:embed/>
                </p:oleObj>
              </mc:Choice>
              <mc:Fallback>
                <p:oleObj name="Equation" r:id="rId7" imgW="4457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48200"/>
                        <a:ext cx="803116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Estimation Strategy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74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 descr="C:\Users\IGERT\Desktop\Map_of_the_Philippines_Dem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222" y="1371600"/>
            <a:ext cx="3283178" cy="4953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175023" cy="5149334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err="1" smtClean="0"/>
              <a:t>Bukidnon</a:t>
            </a:r>
            <a:r>
              <a:rPr lang="en-US" dirty="0" smtClean="0"/>
              <a:t>: a rural, landlocked province of southern Philippines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Gathered over two decades: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dirty="0" smtClean="0"/>
              <a:t>1984: 448 families relying primarily on agricultural  income, largely sugar, corn or rice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dirty="0" smtClean="0"/>
              <a:t>2003/2004: revisited original families, tracked children to new homes in local, </a:t>
            </a:r>
            <a:r>
              <a:rPr lang="en-US" dirty="0" err="1" smtClean="0"/>
              <a:t>peri</a:t>
            </a:r>
            <a:r>
              <a:rPr lang="en-US" dirty="0" smtClean="0"/>
              <a:t>-urban &amp; urban locations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“Split” </a:t>
            </a:r>
            <a:r>
              <a:rPr lang="en-US" dirty="0" err="1" smtClean="0"/>
              <a:t>vs</a:t>
            </a:r>
            <a:r>
              <a:rPr lang="en-US" dirty="0" smtClean="0"/>
              <a:t> “migrant” children </a:t>
            </a:r>
          </a:p>
          <a:p>
            <a:pPr lvl="1">
              <a:buClr>
                <a:srgbClr val="0070C0"/>
              </a:buClr>
              <a:buFont typeface="Courier New" pitchFamily="49" charset="0"/>
              <a:buChar char="o"/>
            </a:pPr>
            <a:r>
              <a:rPr lang="en-US" dirty="0" smtClean="0"/>
              <a:t>As children, not significantly different except by gender and birth order.</a:t>
            </a:r>
          </a:p>
          <a:p>
            <a:pPr lvl="1">
              <a:buClr>
                <a:srgbClr val="0070C0"/>
              </a:buClr>
              <a:buFont typeface="Courier New" pitchFamily="49" charset="0"/>
              <a:buChar char="o"/>
            </a:pPr>
            <a:r>
              <a:rPr lang="en-US" dirty="0" smtClean="0"/>
              <a:t>By adulthood migrants better educated, wealthier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7/17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7772400" y="5181600"/>
            <a:ext cx="228600" cy="228600"/>
          </a:xfrm>
          <a:prstGeom prst="ellipse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8/17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549702"/>
              </p:ext>
            </p:extLst>
          </p:nvPr>
        </p:nvGraphicFramePr>
        <p:xfrm>
          <a:off x="304801" y="1371600"/>
          <a:ext cx="8534400" cy="4870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2152"/>
                <a:gridCol w="1288062"/>
                <a:gridCol w="1288062"/>
                <a:gridCol w="1288062"/>
                <a:gridCol w="1288062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Mean Values Daughters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Mean Values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Sons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Mean Values Migrants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Mean Values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Non-Migrants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Age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10.3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Father Age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Mother’s Education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Father’s Height (years) ’84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Parent Landholdings (hectares) ‘84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Parent Weekly Income (Philippine Peso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) ‘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270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301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288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279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Child Age (years) ‘03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Household Size (persons)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`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Child Education (years) ‘03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9.7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9.8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Spouse Education (years)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Height (cm)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Landholdings (hectares)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Weekly Income  (Philippine Peso)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1830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1805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2439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1326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7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6826</TotalTime>
  <Words>1238</Words>
  <Application>Microsoft Office PowerPoint</Application>
  <PresentationFormat>On-screen Show (4:3)</PresentationFormat>
  <Paragraphs>217</Paragraphs>
  <Slides>18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Decomposing Intergenerational Income Elasticity</vt:lpstr>
      <vt:lpstr>Background</vt:lpstr>
      <vt:lpstr>Core questions</vt:lpstr>
      <vt:lpstr>Conceptual Model</vt:lpstr>
      <vt:lpstr>Conceptual Model</vt:lpstr>
      <vt:lpstr>Estimation Strategy</vt:lpstr>
      <vt:lpstr>Estimation Strategy</vt:lpstr>
      <vt:lpstr>Data</vt:lpstr>
      <vt:lpstr>Data</vt:lpstr>
      <vt:lpstr>Naïve IGE Estimates</vt:lpstr>
      <vt:lpstr>Capital Transmission Pathways</vt:lpstr>
      <vt:lpstr>PowerPoint Presentation</vt:lpstr>
      <vt:lpstr>Income Transmission Pathways</vt:lpstr>
      <vt:lpstr>Daughters’ Income Transmission Pathways</vt:lpstr>
      <vt:lpstr>Sons’ Income Transmission Pathways</vt:lpstr>
      <vt:lpstr>Conclusions</vt:lpstr>
      <vt:lpstr>Conclusions</vt:lpstr>
      <vt:lpstr>Thank you for your time, attention and comments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R. Mann</dc:creator>
  <cp:lastModifiedBy>Chris Barrett</cp:lastModifiedBy>
  <cp:revision>625</cp:revision>
  <dcterms:created xsi:type="dcterms:W3CDTF">2012-04-21T12:58:11Z</dcterms:created>
  <dcterms:modified xsi:type="dcterms:W3CDTF">2013-06-26T00:02:58Z</dcterms:modified>
</cp:coreProperties>
</file>